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82" r:id="rId4"/>
    <p:sldId id="283" r:id="rId5"/>
    <p:sldId id="284" r:id="rId6"/>
    <p:sldId id="285" r:id="rId7"/>
    <p:sldId id="286" r:id="rId8"/>
    <p:sldId id="280" r:id="rId9"/>
    <p:sldId id="281" r:id="rId10"/>
    <p:sldId id="279" r:id="rId11"/>
    <p:sldId id="258" r:id="rId12"/>
    <p:sldId id="259" r:id="rId13"/>
    <p:sldId id="265" r:id="rId14"/>
    <p:sldId id="260" r:id="rId15"/>
    <p:sldId id="261" r:id="rId16"/>
    <p:sldId id="262" r:id="rId17"/>
    <p:sldId id="263" r:id="rId18"/>
    <p:sldId id="264" r:id="rId19"/>
    <p:sldId id="266" r:id="rId20"/>
    <p:sldId id="268" r:id="rId21"/>
    <p:sldId id="267" r:id="rId22"/>
    <p:sldId id="269" r:id="rId23"/>
    <p:sldId id="271" r:id="rId24"/>
    <p:sldId id="272" r:id="rId25"/>
    <p:sldId id="274" r:id="rId26"/>
    <p:sldId id="275" r:id="rId27"/>
    <p:sldId id="276" r:id="rId28"/>
    <p:sldId id="278" r:id="rId29"/>
    <p:sldId id="277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0581" autoAdjust="0"/>
  </p:normalViewPr>
  <p:slideViewPr>
    <p:cSldViewPr snapToGrid="0">
      <p:cViewPr varScale="1">
        <p:scale>
          <a:sx n="93" d="100"/>
          <a:sy n="93" d="100"/>
        </p:scale>
        <p:origin x="29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png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339D1-4A78-4A4B-B554-F02C5AAEF3F3}" type="datetimeFigureOut">
              <a:rPr lang="fr-FR" smtClean="0"/>
              <a:t>05/04/2016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A2EE1F-8EFF-4F19-9BC7-EF5D7817F5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4542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John </a:t>
            </a:r>
            <a:r>
              <a:rPr lang="fr-FR" dirty="0" err="1" smtClean="0"/>
              <a:t>nash</a:t>
            </a:r>
            <a:r>
              <a:rPr lang="fr-FR" dirty="0" smtClean="0"/>
              <a:t> : hack</a:t>
            </a:r>
            <a:r>
              <a:rPr lang="fr-FR" baseline="0" dirty="0" smtClean="0"/>
              <a:t>er = insulte contre MIT</a:t>
            </a:r>
            <a:endParaRPr lang="fr-FR" dirty="0" smtClean="0"/>
          </a:p>
          <a:p>
            <a:r>
              <a:rPr lang="fr-FR" dirty="0" smtClean="0"/>
              <a:t>1972 : </a:t>
            </a:r>
            <a:r>
              <a:rPr lang="fr-FR" dirty="0" err="1" smtClean="0"/>
              <a:t>cap’n</a:t>
            </a:r>
            <a:r>
              <a:rPr lang="fr-FR" dirty="0" smtClean="0"/>
              <a:t> </a:t>
            </a:r>
            <a:r>
              <a:rPr lang="fr-FR" dirty="0" err="1" smtClean="0"/>
              <a:t>crunch</a:t>
            </a:r>
            <a:r>
              <a:rPr lang="fr-FR" dirty="0" smtClean="0"/>
              <a:t> (Don</a:t>
            </a:r>
            <a:r>
              <a:rPr lang="fr-FR" baseline="0" dirty="0" smtClean="0"/>
              <a:t> Draper) </a:t>
            </a:r>
          </a:p>
          <a:p>
            <a:r>
              <a:rPr lang="fr-FR" baseline="0" dirty="0" smtClean="0"/>
              <a:t>2009 : ANSSI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A2EE1F-8EFF-4F19-9BC7-EF5D7817F5B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919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John </a:t>
            </a:r>
            <a:r>
              <a:rPr lang="fr-FR" dirty="0" err="1" smtClean="0"/>
              <a:t>nash</a:t>
            </a:r>
            <a:r>
              <a:rPr lang="fr-FR" dirty="0" smtClean="0"/>
              <a:t> : hack</a:t>
            </a:r>
            <a:r>
              <a:rPr lang="fr-FR" baseline="0" dirty="0" smtClean="0"/>
              <a:t>er = insulte </a:t>
            </a:r>
            <a:endParaRPr lang="fr-FR" dirty="0" smtClean="0"/>
          </a:p>
          <a:p>
            <a:r>
              <a:rPr lang="fr-FR" dirty="0" smtClean="0"/>
              <a:t>1972 : </a:t>
            </a:r>
            <a:r>
              <a:rPr lang="fr-FR" dirty="0" err="1" smtClean="0"/>
              <a:t>cap’n</a:t>
            </a:r>
            <a:r>
              <a:rPr lang="fr-FR" dirty="0" smtClean="0"/>
              <a:t> </a:t>
            </a:r>
            <a:r>
              <a:rPr lang="fr-FR" dirty="0" err="1" smtClean="0"/>
              <a:t>crunch</a:t>
            </a:r>
            <a:r>
              <a:rPr lang="fr-FR" dirty="0" smtClean="0"/>
              <a:t> (Don</a:t>
            </a:r>
            <a:r>
              <a:rPr lang="fr-FR" baseline="0" dirty="0" smtClean="0"/>
              <a:t> Draper)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A2EE1F-8EFF-4F19-9BC7-EF5D7817F5B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3057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PNL : oui / toucher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A2EE1F-8EFF-4F19-9BC7-EF5D7817F5B0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332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PNL : oui / toucher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A2EE1F-8EFF-4F19-9BC7-EF5D7817F5B0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6902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PNL : oui / toucher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A2EE1F-8EFF-4F19-9BC7-EF5D7817F5B0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1769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PNL : oui / toucher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A2EE1F-8EFF-4F19-9BC7-EF5D7817F5B0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0505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PNL : oui / toucher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A2EE1F-8EFF-4F19-9BC7-EF5D7817F5B0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9755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F62A-359C-414E-A883-4E853A2D52E7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42B8A-0BD5-4398-B5B3-8C78C341CACF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AFCA-5AD0-410B-B6AF-EB72555DEB3D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ED415-8ED0-4227-8BE8-7BF561A8955F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605D2-1D54-4275-9678-B2833AAA8F22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0384-3109-4667-8F24-F8DBA40ECEB7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BD21-9096-47B1-8C3C-196F9AC3F18E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3658F-4155-4AEC-9ED5-937013E77418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3EE73-4989-4F3E-AD71-B035D3CB6B77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6F906-F2B5-4975-B03F-27E724B00F8F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C0429-AD44-4D42-AB87-99436CE509A0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93D7-2175-42D5-91BB-4D7EF5E3D469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3E5AB-A738-4902-B6FC-C9A9C6BBCA6A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11B51-EE61-4A5C-B483-F4C403963B8E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6574-62BF-43FD-91B1-3EB84BB4CE8D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BDE9-F910-4C90-BFFF-A1BEE902CD2F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7F82E-CFA0-45FF-ADAF-C12D90E00ACB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A9DE099-0B9E-4DCF-8F25-02264CEE730E}" type="datetime1">
              <a:rPr lang="en-US" smtClean="0"/>
              <a:t>4/5/2016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88453" y="2594956"/>
            <a:ext cx="8825658" cy="3329581"/>
          </a:xfrm>
        </p:spPr>
        <p:txBody>
          <a:bodyPr/>
          <a:lstStyle/>
          <a:p>
            <a:pPr algn="ctr"/>
            <a:r>
              <a:rPr lang="fr-FR" dirty="0" smtClean="0"/>
              <a:t>Sécurité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166" y="354510"/>
            <a:ext cx="5715000" cy="3810000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088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Let me </a:t>
            </a:r>
            <a:r>
              <a:rPr lang="fr-FR" dirty="0" err="1" smtClean="0"/>
              <a:t>introduce</a:t>
            </a:r>
            <a:r>
              <a:rPr lang="fr-FR" dirty="0" smtClean="0"/>
              <a:t> </a:t>
            </a:r>
            <a:r>
              <a:rPr lang="fr-FR" dirty="0" err="1" smtClean="0"/>
              <a:t>you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993" y="1650836"/>
            <a:ext cx="7086957" cy="446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3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XSS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cross-site </a:t>
            </a:r>
            <a:r>
              <a:rPr lang="fr-FR" dirty="0" err="1" smtClean="0"/>
              <a:t>scripting</a:t>
            </a:r>
            <a:endParaRPr lang="fr-FR" dirty="0" smtClean="0"/>
          </a:p>
          <a:p>
            <a:endParaRPr lang="fr-FR" dirty="0"/>
          </a:p>
          <a:p>
            <a:r>
              <a:rPr lang="fr-FR" dirty="0"/>
              <a:t>Redirection </a:t>
            </a:r>
            <a:r>
              <a:rPr lang="fr-FR" dirty="0" smtClean="0"/>
              <a:t>de </a:t>
            </a:r>
            <a:r>
              <a:rPr lang="fr-FR" dirty="0"/>
              <a:t>l'utilisateur </a:t>
            </a:r>
            <a:r>
              <a:rPr lang="fr-FR" dirty="0" smtClean="0"/>
              <a:t>(hameçonnage</a:t>
            </a:r>
            <a:r>
              <a:rPr lang="fr-FR" dirty="0"/>
              <a:t>)</a:t>
            </a:r>
          </a:p>
          <a:p>
            <a:r>
              <a:rPr lang="fr-FR" dirty="0"/>
              <a:t>Vol d'informations, par exemple sessions et cookies.</a:t>
            </a:r>
          </a:p>
          <a:p>
            <a:r>
              <a:rPr lang="fr-FR" dirty="0"/>
              <a:t>Actions sur le site faillible, à l'insu de la victime et sous son identité (envoi de messages, suppression de données…)</a:t>
            </a:r>
          </a:p>
          <a:p>
            <a:r>
              <a:rPr lang="fr-FR" dirty="0"/>
              <a:t>Rendre la lecture d'une page difficile (boucle infinie d'alertes par exemple).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23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Injection SQL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Échapper les caractères </a:t>
            </a:r>
          </a:p>
          <a:p>
            <a:endParaRPr lang="fr-FR" dirty="0" smtClean="0"/>
          </a:p>
          <a:p>
            <a:r>
              <a:rPr lang="fr-FR" dirty="0" smtClean="0"/>
              <a:t>Préparer les requêtes 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5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LFI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Par URL </a:t>
            </a:r>
          </a:p>
          <a:p>
            <a:endParaRPr lang="fr-FR" dirty="0" smtClean="0"/>
          </a:p>
          <a:p>
            <a:r>
              <a:rPr lang="fr-FR" dirty="0" smtClean="0"/>
              <a:t>Par </a:t>
            </a:r>
            <a:r>
              <a:rPr lang="fr-FR" dirty="0" err="1" smtClean="0"/>
              <a:t>upload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73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CSP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smtClean="0"/>
              <a:t>Bloquer l’exécution de script depuis son site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81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 smtClean="0"/>
              <a:t>XFrame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clickjacking</a:t>
            </a:r>
            <a:r>
              <a:rPr lang="fr-FR" dirty="0"/>
              <a:t>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130" y="3012355"/>
            <a:ext cx="6296904" cy="157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 smtClean="0"/>
              <a:t>Htacces</a:t>
            </a:r>
            <a:r>
              <a:rPr lang="fr-FR" dirty="0" smtClean="0"/>
              <a:t> / </a:t>
            </a:r>
            <a:r>
              <a:rPr lang="fr-FR" dirty="0" err="1" smtClean="0"/>
              <a:t>htpasswd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La </a:t>
            </a:r>
            <a:r>
              <a:rPr lang="fr-FR" i="1" dirty="0" smtClean="0"/>
              <a:t>maladie </a:t>
            </a:r>
            <a:r>
              <a:rPr lang="fr-FR" dirty="0" smtClean="0"/>
              <a:t>du LIMIT</a:t>
            </a:r>
          </a:p>
          <a:p>
            <a:pPr marL="0" indent="0">
              <a:buNone/>
            </a:pP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47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Directory listin</a:t>
            </a:r>
            <a:r>
              <a:rPr lang="fr-FR" dirty="0"/>
              <a:t>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 - Indexes</a:t>
            </a:r>
          </a:p>
          <a:p>
            <a:endParaRPr lang="fr-FR" dirty="0"/>
          </a:p>
          <a:p>
            <a:r>
              <a:rPr lang="fr-FR" dirty="0" smtClean="0"/>
              <a:t>Placer un fichier index dans chaque dossier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10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 smtClean="0"/>
              <a:t>Sitemap</a:t>
            </a:r>
            <a:r>
              <a:rPr lang="fr-FR" dirty="0" smtClean="0"/>
              <a:t> / robots.txt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4972692"/>
            <a:ext cx="8946541" cy="1275707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smtClean="0"/>
              <a:t>Certains développeurs placent des URL sensibles dedans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942" y="1618126"/>
            <a:ext cx="5111890" cy="287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0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Limite du MD5 / SHA1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 John the ripper </a:t>
            </a:r>
          </a:p>
          <a:p>
            <a:endParaRPr lang="fr-FR" dirty="0"/>
          </a:p>
          <a:p>
            <a:r>
              <a:rPr lang="fr-FR" dirty="0" smtClean="0"/>
              <a:t>Salez vos </a:t>
            </a:r>
            <a:r>
              <a:rPr lang="fr-FR" dirty="0" err="1" smtClean="0"/>
              <a:t>passwords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64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Sécurité ?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3200" dirty="0" smtClean="0"/>
              <a:t>Règle #1 : Never trust user inputs ! </a:t>
            </a:r>
          </a:p>
          <a:p>
            <a:endParaRPr lang="fr-FR" dirty="0" smtClean="0"/>
          </a:p>
          <a:p>
            <a:r>
              <a:rPr lang="fr-FR" dirty="0"/>
              <a:t>la force d'une chaine est </a:t>
            </a:r>
            <a:r>
              <a:rPr lang="fr-FR" dirty="0" smtClean="0"/>
              <a:t>égale </a:t>
            </a:r>
            <a:r>
              <a:rPr lang="fr-FR" dirty="0"/>
              <a:t>à son </a:t>
            </a:r>
            <a:r>
              <a:rPr lang="fr-FR" dirty="0" smtClean="0"/>
              <a:t>maillon le plus faible</a:t>
            </a:r>
          </a:p>
          <a:p>
            <a:endParaRPr lang="fr-FR" dirty="0"/>
          </a:p>
          <a:p>
            <a:r>
              <a:rPr lang="fr-FR" dirty="0" smtClean="0"/>
              <a:t>Hack = détourner de son usage normal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87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Vérifications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Toujours faire une vérification côté serveur</a:t>
            </a:r>
          </a:p>
          <a:p>
            <a:endParaRPr lang="fr-FR" dirty="0" smtClean="0"/>
          </a:p>
          <a:p>
            <a:r>
              <a:rPr lang="fr-FR" dirty="0" smtClean="0"/>
              <a:t>Masquer les erreurs de code</a:t>
            </a:r>
          </a:p>
          <a:p>
            <a:endParaRPr lang="fr-FR" dirty="0" smtClean="0"/>
          </a:p>
          <a:p>
            <a:r>
              <a:rPr lang="fr-FR" dirty="0" smtClean="0"/>
              <a:t>Ne pas afficher les erreurs de connexion 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10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Configuration Apache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Indexes </a:t>
            </a:r>
          </a:p>
          <a:p>
            <a:endParaRPr lang="fr-FR" dirty="0" smtClean="0"/>
          </a:p>
          <a:p>
            <a:r>
              <a:rPr lang="fr-FR" dirty="0" err="1" smtClean="0"/>
              <a:t>Multiviews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Préciser un dossier sans fichiers sensibles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97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HTTPS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 Trafic (</a:t>
            </a:r>
            <a:r>
              <a:rPr lang="fr-FR" dirty="0" err="1" smtClean="0"/>
              <a:t>Wireshark</a:t>
            </a:r>
            <a:r>
              <a:rPr lang="fr-FR" dirty="0" smtClean="0"/>
              <a:t>)</a:t>
            </a:r>
          </a:p>
          <a:p>
            <a:endParaRPr lang="fr-FR" dirty="0"/>
          </a:p>
          <a:p>
            <a:r>
              <a:rPr lang="fr-FR" dirty="0" smtClean="0"/>
              <a:t>VOTRE VIE PRIVÉE !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10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DNS </a:t>
            </a:r>
            <a:r>
              <a:rPr lang="fr-FR" dirty="0" err="1" smtClean="0"/>
              <a:t>Spoofing</a:t>
            </a:r>
            <a:r>
              <a:rPr lang="fr-FR" dirty="0" smtClean="0"/>
              <a:t> / Cache </a:t>
            </a:r>
            <a:r>
              <a:rPr lang="fr-FR" dirty="0" err="1" smtClean="0"/>
              <a:t>poisoning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 DNSSEC </a:t>
            </a:r>
          </a:p>
          <a:p>
            <a:endParaRPr lang="fr-FR" dirty="0" smtClean="0"/>
          </a:p>
          <a:p>
            <a:r>
              <a:rPr lang="fr-FR" dirty="0" err="1" smtClean="0"/>
              <a:t>Cloudflare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8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Web Application Firewall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Naxsi</a:t>
            </a:r>
            <a:r>
              <a:rPr lang="fr-FR" dirty="0" smtClean="0"/>
              <a:t> (</a:t>
            </a:r>
            <a:r>
              <a:rPr lang="fr-FR" dirty="0" err="1" smtClean="0"/>
              <a:t>nginx</a:t>
            </a:r>
            <a:r>
              <a:rPr lang="fr-FR" dirty="0" smtClean="0"/>
              <a:t>) </a:t>
            </a:r>
          </a:p>
          <a:p>
            <a:endParaRPr lang="fr-FR" dirty="0" smtClean="0"/>
          </a:p>
          <a:p>
            <a:r>
              <a:rPr lang="fr-FR" dirty="0" err="1" smtClean="0"/>
              <a:t>Cloudflare</a:t>
            </a:r>
            <a:r>
              <a:rPr lang="fr-FR" dirty="0" smtClean="0"/>
              <a:t> </a:t>
            </a:r>
          </a:p>
          <a:p>
            <a:endParaRPr lang="fr-FR" dirty="0"/>
          </a:p>
          <a:p>
            <a:r>
              <a:rPr lang="fr-FR" dirty="0" smtClean="0"/>
              <a:t>…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48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Social </a:t>
            </a:r>
            <a:r>
              <a:rPr lang="fr-FR" dirty="0"/>
              <a:t>engineering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PNL (programmation neuro </a:t>
            </a:r>
            <a:r>
              <a:rPr lang="fr-FR" dirty="0" smtClean="0"/>
              <a:t>linguistique)</a:t>
            </a:r>
          </a:p>
          <a:p>
            <a:endParaRPr lang="fr-FR" dirty="0" smtClean="0"/>
          </a:p>
          <a:p>
            <a:r>
              <a:rPr lang="fr-FR" dirty="0" err="1" smtClean="0"/>
              <a:t>Phishing</a:t>
            </a:r>
            <a:r>
              <a:rPr lang="fr-FR" dirty="0" smtClean="0"/>
              <a:t> 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14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Pare-feu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 smtClean="0"/>
              <a:t>UFW </a:t>
            </a:r>
          </a:p>
          <a:p>
            <a:endParaRPr lang="fr-FR" dirty="0"/>
          </a:p>
          <a:p>
            <a:r>
              <a:rPr lang="fr-FR" dirty="0" err="1" smtClean="0"/>
              <a:t>Iptables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09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 smtClean="0"/>
              <a:t>Bruteforce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Rainbow tables </a:t>
            </a:r>
          </a:p>
          <a:p>
            <a:endParaRPr lang="fr-FR" dirty="0"/>
          </a:p>
          <a:p>
            <a:r>
              <a:rPr lang="fr-FR" dirty="0" smtClean="0"/>
              <a:t>Fail2Ban</a:t>
            </a:r>
          </a:p>
          <a:p>
            <a:endParaRPr lang="fr-FR" dirty="0"/>
          </a:p>
          <a:p>
            <a:r>
              <a:rPr lang="fr-FR" dirty="0" smtClean="0"/>
              <a:t>Simplicité des </a:t>
            </a:r>
            <a:r>
              <a:rPr lang="fr-FR" dirty="0" err="1" smtClean="0"/>
              <a:t>passwords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061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Accès physique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Script « pain aux chocolat »</a:t>
            </a:r>
          </a:p>
          <a:p>
            <a:endParaRPr lang="fr-FR" dirty="0"/>
          </a:p>
          <a:p>
            <a:r>
              <a:rPr lang="fr-FR" dirty="0" err="1" smtClean="0"/>
              <a:t>Lockpicking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Vol de matériel</a:t>
            </a:r>
          </a:p>
          <a:p>
            <a:endParaRPr lang="fr-FR" dirty="0"/>
          </a:p>
          <a:p>
            <a:r>
              <a:rPr lang="fr-FR" dirty="0" err="1" smtClean="0"/>
              <a:t>Rubber</a:t>
            </a:r>
            <a:r>
              <a:rPr lang="fr-FR" dirty="0" smtClean="0"/>
              <a:t> </a:t>
            </a:r>
            <a:r>
              <a:rPr lang="fr-FR" dirty="0" err="1" smtClean="0"/>
              <a:t>ducky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31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03147" y="4681819"/>
            <a:ext cx="9404723" cy="1400530"/>
          </a:xfrm>
        </p:spPr>
        <p:txBody>
          <a:bodyPr/>
          <a:lstStyle/>
          <a:p>
            <a:pPr algn="ctr"/>
            <a:r>
              <a:rPr lang="fr-FR" dirty="0" smtClean="0"/>
              <a:t>À vous de jouer !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508" y="1063416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75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Législation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Article 323-1</a:t>
            </a:r>
            <a:r>
              <a:rPr lang="fr-FR" sz="3200" dirty="0"/>
              <a:t/>
            </a:r>
            <a:br>
              <a:rPr lang="fr-FR" sz="3200" dirty="0"/>
            </a:br>
            <a:r>
              <a:rPr lang="fr-FR" dirty="0"/>
              <a:t>Le fait d'accéder ou de se maintenir, frauduleusement, dans tout ou partie d'un système de traitement automatisé de données est puni de </a:t>
            </a:r>
            <a:r>
              <a:rPr lang="fr-FR" b="1" dirty="0">
                <a:solidFill>
                  <a:schemeClr val="accent1"/>
                </a:solidFill>
              </a:rPr>
              <a:t>deux ans d'emprisonnement et de 30 000 euros d'amende</a:t>
            </a:r>
            <a:r>
              <a:rPr lang="fr-FR" dirty="0"/>
              <a:t>. </a:t>
            </a:r>
            <a:r>
              <a:rPr lang="fr-FR" sz="3200" dirty="0"/>
              <a:t/>
            </a:r>
            <a:br>
              <a:rPr lang="fr-FR" sz="3200" dirty="0"/>
            </a:br>
            <a:r>
              <a:rPr lang="fr-FR" dirty="0"/>
              <a:t>Lorsqu'il en est résulté soit la suppression ou la modification de données contenues dans le système, soit une altération du fonctionnement de ce système, la peine est de </a:t>
            </a:r>
            <a:r>
              <a:rPr lang="fr-FR" b="1" dirty="0">
                <a:solidFill>
                  <a:schemeClr val="accent1"/>
                </a:solidFill>
              </a:rPr>
              <a:t>trois ans d'emprisonnement et de 45 000 euros d'amende</a:t>
            </a:r>
            <a:r>
              <a:rPr lang="fr-FR" dirty="0"/>
              <a:t>. </a:t>
            </a:r>
            <a:endParaRPr lang="fr-FR" dirty="0" smtClean="0"/>
          </a:p>
          <a:p>
            <a:r>
              <a:rPr lang="fr-FR" b="1" dirty="0"/>
              <a:t>Article 323-2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Le fait d'entraver ou de fausser le fonctionnement d'un système de traitement automatisé de données est puni de </a:t>
            </a:r>
            <a:r>
              <a:rPr lang="fr-FR" b="1" dirty="0">
                <a:solidFill>
                  <a:schemeClr val="accent1"/>
                </a:solidFill>
              </a:rPr>
              <a:t>cinq ans d'emprisonnement et de 75 000 euros d'amende</a:t>
            </a:r>
            <a:r>
              <a:rPr lang="fr-FR" dirty="0"/>
              <a:t>. </a:t>
            </a:r>
            <a:br>
              <a:rPr lang="fr-FR" dirty="0"/>
            </a:b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85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Législation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b="1" dirty="0"/>
              <a:t>Article 323-3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Le fait d'introduire frauduleusement des données dans un système de traitement automatisé ou de supprimer ou de modifier frauduleusement les données qu'il contient est puni de cinq ans d'emprisonnement et de </a:t>
            </a:r>
            <a:r>
              <a:rPr lang="fr-FR" b="1" dirty="0">
                <a:solidFill>
                  <a:schemeClr val="accent1"/>
                </a:solidFill>
              </a:rPr>
              <a:t>75 000 euros d'amende</a:t>
            </a:r>
            <a:r>
              <a:rPr lang="fr-FR" dirty="0"/>
              <a:t>. </a:t>
            </a:r>
            <a:endParaRPr lang="fr-FR" dirty="0" smtClean="0"/>
          </a:p>
          <a:p>
            <a:r>
              <a:rPr lang="fr-FR" b="1" dirty="0"/>
              <a:t>Article 323-3-1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Le fait, sans motif légitime, d'importer, de détenir, d'offrir, de céder ou de mettre à disposition un équipement, un instrument, un programme informatique ou toute donnée conçus ou spécialement adaptés pour commettre une ou plusieurs des infractions prévues par les articles 323-1 à 323-3 est puni des peines prévues respectivement pour l'infraction elle-même ou pour l'infraction la plus sévèrement réprimée. </a:t>
            </a:r>
            <a:br>
              <a:rPr lang="fr-FR" dirty="0"/>
            </a:b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10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Législation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Article 323-4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La participation à un groupement formé ou à une entente établie en vue de la préparation, caractérisée par un ou plusieurs faits matériels, d'une ou de plusieurs des infractions prévues par les articles 323-1 à 323-3-1 est punie des peines prévues pour l'infraction elle-même ou </a:t>
            </a:r>
            <a:r>
              <a:rPr lang="fr-FR" b="1" dirty="0">
                <a:solidFill>
                  <a:schemeClr val="accent1"/>
                </a:solidFill>
              </a:rPr>
              <a:t>pour l'infraction la plus sévèrement réprimée</a:t>
            </a:r>
            <a:r>
              <a:rPr lang="fr-FR" dirty="0" smtClean="0"/>
              <a:t>.</a:t>
            </a:r>
          </a:p>
          <a:p>
            <a:pPr marL="0" indent="0">
              <a:buNone/>
            </a:pP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78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Législation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b="1" dirty="0"/>
              <a:t>Article 323-5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Les personnes physiques coupables des délits prévus au présent chapitre encourent également les peines complémentaires suivantes : </a:t>
            </a:r>
            <a:br>
              <a:rPr lang="fr-FR" dirty="0"/>
            </a:br>
            <a:r>
              <a:rPr lang="fr-FR" dirty="0"/>
              <a:t>1</a:t>
            </a:r>
            <a:r>
              <a:rPr lang="fr-FR" dirty="0">
                <a:solidFill>
                  <a:schemeClr val="accent1"/>
                </a:solidFill>
              </a:rPr>
              <a:t>° </a:t>
            </a:r>
            <a:r>
              <a:rPr lang="fr-FR" b="1" dirty="0">
                <a:solidFill>
                  <a:schemeClr val="accent1"/>
                </a:solidFill>
              </a:rPr>
              <a:t>L'interdiction, pour une durée de cinq ans au plus, des droits civiques, civils et de famille</a:t>
            </a:r>
            <a:r>
              <a:rPr lang="fr-FR" dirty="0"/>
              <a:t>, suivant les modalités de l'article </a:t>
            </a:r>
            <a:r>
              <a:rPr lang="fr-FR" dirty="0" smtClean="0"/>
              <a:t>131-26;</a:t>
            </a:r>
            <a:r>
              <a:rPr lang="fr-FR" dirty="0"/>
              <a:t> </a:t>
            </a:r>
            <a:br>
              <a:rPr lang="fr-FR" dirty="0"/>
            </a:br>
            <a:r>
              <a:rPr lang="fr-FR" dirty="0"/>
              <a:t>2</a:t>
            </a:r>
            <a:r>
              <a:rPr lang="fr-FR" b="1" dirty="0">
                <a:solidFill>
                  <a:schemeClr val="accent1"/>
                </a:solidFill>
              </a:rPr>
              <a:t>° L'interdiction, pour une durée de cinq ans au plus, d'exercer une fonction publique ou d'exercer l'activité professionnelle</a:t>
            </a:r>
            <a:r>
              <a:rPr lang="fr-FR" dirty="0"/>
              <a:t> ou sociale dans l'exercice de laquelle ou à l'occasion de laquelle l'infraction a été commise ; </a:t>
            </a:r>
            <a:br>
              <a:rPr lang="fr-FR" dirty="0"/>
            </a:br>
            <a:r>
              <a:rPr lang="fr-FR" dirty="0"/>
              <a:t>3° </a:t>
            </a:r>
            <a:r>
              <a:rPr lang="fr-FR" b="1" dirty="0">
                <a:solidFill>
                  <a:schemeClr val="accent1"/>
                </a:solidFill>
              </a:rPr>
              <a:t>La confiscation de la chose qui a servi ou était destinée à commettre l'infraction </a:t>
            </a:r>
            <a:r>
              <a:rPr lang="fr-FR" dirty="0"/>
              <a:t>ou de la chose qui en est le produit, à l'exception des objets susceptibles de restitution ; </a:t>
            </a:r>
            <a:br>
              <a:rPr lang="fr-FR" dirty="0"/>
            </a:br>
            <a:r>
              <a:rPr lang="fr-FR" dirty="0"/>
              <a:t>4° </a:t>
            </a:r>
            <a:r>
              <a:rPr lang="fr-FR" b="1" dirty="0">
                <a:solidFill>
                  <a:schemeClr val="accent1"/>
                </a:solidFill>
              </a:rPr>
              <a:t>La fermeture, pour une durée de cinq ans au plus, des établissements </a:t>
            </a:r>
            <a:r>
              <a:rPr lang="fr-FR" dirty="0"/>
              <a:t>ou de l'un ou de plusieurs des établissements de l'entreprise ayant servi à commettre les faits incriminés ; </a:t>
            </a:r>
            <a:br>
              <a:rPr lang="fr-FR" dirty="0"/>
            </a:br>
            <a:r>
              <a:rPr lang="fr-FR" dirty="0"/>
              <a:t>5</a:t>
            </a:r>
            <a:r>
              <a:rPr lang="fr-FR" b="1" dirty="0">
                <a:solidFill>
                  <a:schemeClr val="accent1"/>
                </a:solidFill>
              </a:rPr>
              <a:t>° L'exclusion, pour une durée de cinq ans au plus, des marchés publics </a:t>
            </a:r>
            <a:r>
              <a:rPr lang="fr-FR" dirty="0"/>
              <a:t>; </a:t>
            </a:r>
            <a:br>
              <a:rPr lang="fr-FR" dirty="0"/>
            </a:br>
            <a:r>
              <a:rPr lang="fr-FR" dirty="0"/>
              <a:t>6° </a:t>
            </a:r>
            <a:r>
              <a:rPr lang="fr-FR" b="1" dirty="0">
                <a:solidFill>
                  <a:schemeClr val="accent1"/>
                </a:solidFill>
              </a:rPr>
              <a:t>L'interdiction, pour une durée de cinq ans au plus, d'émettre des chèques</a:t>
            </a:r>
            <a:r>
              <a:rPr lang="fr-FR" dirty="0"/>
              <a:t> autres que ceux qui permettent le retrait de fonds par le tireur auprès du tiré ou ceux qui sont certifiés ; </a:t>
            </a:r>
            <a:br>
              <a:rPr lang="fr-FR" dirty="0"/>
            </a:br>
            <a:r>
              <a:rPr lang="fr-FR" dirty="0"/>
              <a:t>7° L'affichage ou la diffusion de la décision prononcée dans les conditions prévues par l'article </a:t>
            </a:r>
            <a:r>
              <a:rPr lang="fr-FR" dirty="0" smtClean="0"/>
              <a:t>131-35.</a:t>
            </a:r>
            <a:r>
              <a:rPr lang="fr-FR" dirty="0"/>
              <a:t> </a:t>
            </a:r>
            <a:r>
              <a:rPr lang="fr-FR" dirty="0" smtClean="0"/>
              <a:t/>
            </a:r>
            <a:br>
              <a:rPr lang="fr-FR" dirty="0" smtClean="0"/>
            </a:b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55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Législation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Article 323-6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Les personnes morales déclarées responsables pénalement, dans les conditions prévues par </a:t>
            </a:r>
            <a:r>
              <a:rPr lang="fr-FR" dirty="0" smtClean="0"/>
              <a:t>l'article 121-2, </a:t>
            </a:r>
            <a:r>
              <a:rPr lang="fr-FR" dirty="0"/>
              <a:t>des infractions définies au présent chapitre encourent, outre l'amende suivant les modalités prévues par </a:t>
            </a:r>
            <a:r>
              <a:rPr lang="fr-FR" dirty="0" smtClean="0"/>
              <a:t>l'article 131-38, </a:t>
            </a:r>
            <a:r>
              <a:rPr lang="fr-FR" dirty="0"/>
              <a:t>les peines prévues par </a:t>
            </a:r>
            <a:r>
              <a:rPr lang="fr-FR" dirty="0" smtClean="0"/>
              <a:t>l'article 131-39.</a:t>
            </a:r>
            <a:r>
              <a:rPr lang="fr-FR" dirty="0"/>
              <a:t> </a:t>
            </a:r>
            <a:br>
              <a:rPr lang="fr-FR" dirty="0"/>
            </a:br>
            <a:r>
              <a:rPr lang="fr-FR" dirty="0"/>
              <a:t>L'interdiction mentionnée au 2° de l'article  131-39 </a:t>
            </a:r>
            <a:r>
              <a:rPr lang="fr-FR" dirty="0" smtClean="0"/>
              <a:t>porte </a:t>
            </a:r>
            <a:r>
              <a:rPr lang="fr-FR" dirty="0"/>
              <a:t>sur l'activité dans l'exercice ou à l'occasion de l'exercice de laquelle l'infraction a été commise. </a:t>
            </a:r>
            <a:endParaRPr lang="fr-FR" dirty="0" smtClean="0"/>
          </a:p>
          <a:p>
            <a:r>
              <a:rPr lang="fr-FR" b="1" dirty="0" smtClean="0"/>
              <a:t>Article </a:t>
            </a:r>
            <a:r>
              <a:rPr lang="fr-FR" b="1" dirty="0"/>
              <a:t>323-7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La tentative des délits prévus par les articles 323-1 à 323-3-1 est punie des mêmes peines. 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94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Histoire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/>
              <a:t>  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 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pic>
        <p:nvPicPr>
          <p:cNvPr id="1028" name="Picture 4" descr="Afficher l'image d'origi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292" y="3768428"/>
            <a:ext cx="2723661" cy="1082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fficher l'image d'origi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292" y="1358298"/>
            <a:ext cx="1758320" cy="2210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fficher l'image d'origin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092" y="5050515"/>
            <a:ext cx="1702478" cy="170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783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Histoire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174" y="1853248"/>
            <a:ext cx="7984595" cy="4195762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98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422</TotalTime>
  <Words>354</Words>
  <Application>Microsoft Office PowerPoint</Application>
  <PresentationFormat>Grand écran</PresentationFormat>
  <Paragraphs>166</Paragraphs>
  <Slides>29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Century Gothic</vt:lpstr>
      <vt:lpstr>Wingdings 3</vt:lpstr>
      <vt:lpstr>Ion</vt:lpstr>
      <vt:lpstr>Sécurité</vt:lpstr>
      <vt:lpstr>Sécurité ? </vt:lpstr>
      <vt:lpstr>Législation</vt:lpstr>
      <vt:lpstr>Législation</vt:lpstr>
      <vt:lpstr>Législation</vt:lpstr>
      <vt:lpstr>Législation</vt:lpstr>
      <vt:lpstr>Législation</vt:lpstr>
      <vt:lpstr>Histoire</vt:lpstr>
      <vt:lpstr>Histoire</vt:lpstr>
      <vt:lpstr>Let me introduce you</vt:lpstr>
      <vt:lpstr>XSS</vt:lpstr>
      <vt:lpstr>Injection SQL</vt:lpstr>
      <vt:lpstr>LFI</vt:lpstr>
      <vt:lpstr>CSP</vt:lpstr>
      <vt:lpstr>XFrame</vt:lpstr>
      <vt:lpstr>Htacces / htpasswd</vt:lpstr>
      <vt:lpstr>Directory listing</vt:lpstr>
      <vt:lpstr>Sitemap / robots.txt</vt:lpstr>
      <vt:lpstr>Limite du MD5 / SHA1</vt:lpstr>
      <vt:lpstr>Vérifications</vt:lpstr>
      <vt:lpstr>Configuration Apache</vt:lpstr>
      <vt:lpstr>HTTPS</vt:lpstr>
      <vt:lpstr>DNS Spoofing / Cache poisoning</vt:lpstr>
      <vt:lpstr>Web Application Firewall</vt:lpstr>
      <vt:lpstr>Social engineering</vt:lpstr>
      <vt:lpstr>Pare-feu</vt:lpstr>
      <vt:lpstr>Bruteforce</vt:lpstr>
      <vt:lpstr>Accès physique</vt:lpstr>
      <vt:lpstr>À vous de jouer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Sécurité</dc:title>
  <dc:creator>DUCERF Alexis</dc:creator>
  <cp:lastModifiedBy>DUCERF Alexis</cp:lastModifiedBy>
  <cp:revision>15</cp:revision>
  <dcterms:created xsi:type="dcterms:W3CDTF">2016-04-05T13:37:04Z</dcterms:created>
  <dcterms:modified xsi:type="dcterms:W3CDTF">2016-04-05T21:07:07Z</dcterms:modified>
</cp:coreProperties>
</file>

<file path=docProps/thumbnail.jpeg>
</file>